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9"/>
  </p:notesMasterIdLst>
  <p:handoutMasterIdLst>
    <p:handoutMasterId r:id="rId20"/>
  </p:handoutMasterIdLst>
  <p:sldIdLst>
    <p:sldId id="256" r:id="rId2"/>
    <p:sldId id="257" r:id="rId3"/>
    <p:sldId id="258" r:id="rId4"/>
    <p:sldId id="278" r:id="rId5"/>
    <p:sldId id="279" r:id="rId6"/>
    <p:sldId id="264" r:id="rId7"/>
    <p:sldId id="274" r:id="rId8"/>
    <p:sldId id="265" r:id="rId9"/>
    <p:sldId id="280" r:id="rId10"/>
    <p:sldId id="263" r:id="rId11"/>
    <p:sldId id="267" r:id="rId12"/>
    <p:sldId id="276" r:id="rId13"/>
    <p:sldId id="275" r:id="rId14"/>
    <p:sldId id="273" r:id="rId15"/>
    <p:sldId id="259" r:id="rId16"/>
    <p:sldId id="281" r:id="rId17"/>
    <p:sldId id="277" r:id="rId1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0" y="-108"/>
      </p:cViewPr>
      <p:guideLst>
        <p:guide orient="horz" pos="2160"/>
        <p:guide pos="2880"/>
      </p:guideLst>
    </p:cSldViewPr>
  </p:slideViewPr>
  <p:notesTextViewPr>
    <p:cViewPr>
      <p:scale>
        <a:sx n="100" d="100"/>
        <a:sy n="100" d="100"/>
      </p:scale>
      <p:origin x="0" y="6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A0DC8A7-1B28-4459-97B9-11AA34922535}" type="datetimeFigureOut">
              <a:rPr lang="en-US" smtClean="0"/>
              <a:pPr/>
              <a:t>9/1/2011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9607ACF-CD8C-4EE8-99CC-5D0D157F14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159DC2D-1E26-4F08-9DC6-3F86CDD13E42}" type="datetimeFigureOut">
              <a:rPr lang="en-US" smtClean="0"/>
              <a:t>9/1/2011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AE7870D-7F64-4C5A-980C-D7E4AF1870C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session we will discuss physical activity and health benefits of getting enough exercise. This will include levels and types of exercise, what you should wear, challenges you can overcome, and how to get </a:t>
            </a:r>
            <a:r>
              <a:rPr lang="en-US" baseline="0" smtClean="0"/>
              <a:t>active today!</a:t>
            </a:r>
            <a:endParaRPr lang="en-US"/>
          </a:p>
        </p:txBody>
      </p:sp>
      <p:sp>
        <p:nvSpPr>
          <p:cNvPr id="4" name="Slide Number Placeholder 3"/>
          <p:cNvSpPr>
            <a:spLocks noGrp="1"/>
          </p:cNvSpPr>
          <p:nvPr>
            <p:ph type="sldNum" sz="quarter" idx="10"/>
          </p:nvPr>
        </p:nvSpPr>
        <p:spPr/>
        <p:txBody>
          <a:bodyPr/>
          <a:lstStyle/>
          <a:p>
            <a:fld id="{0AE7870D-7F64-4C5A-980C-D7E4AF1870C1}"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A90AD5-DE06-4CFC-BC7C-C29BA3BC678D}" type="datetimeFigureOut">
              <a:rPr lang="en-US" smtClean="0"/>
              <a:pPr/>
              <a:t>9/1/2011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AE2429-80E9-477A-B459-6239B99FE5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E2429-80E9-477A-B459-6239B99FE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E2429-80E9-477A-B459-6239B99FE5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E2429-80E9-477A-B459-6239B99FE52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E2429-80E9-477A-B459-6239B99FE52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AE2429-80E9-477A-B459-6239B99FE52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3AE2429-80E9-477A-B459-6239B99FE5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3AE2429-80E9-477A-B459-6239B99FE52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A90AD5-DE06-4CFC-BC7C-C29BA3BC678D}" type="datetimeFigureOut">
              <a:rPr lang="en-US" smtClean="0"/>
              <a:pPr/>
              <a:t>9/1/2011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3AE2429-80E9-477A-B459-6239B99FE5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A90AD5-DE06-4CFC-BC7C-C29BA3BC678D}" type="datetimeFigureOut">
              <a:rPr lang="en-US" smtClean="0"/>
              <a:pPr/>
              <a:t>9/1/2011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AE2429-80E9-477A-B459-6239B99FE5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A90AD5-DE06-4CFC-BC7C-C29BA3BC678D}" type="datetimeFigureOut">
              <a:rPr lang="en-US" smtClean="0"/>
              <a:pPr/>
              <a:t>9/1/2011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AE2429-80E9-477A-B459-6239B99FE52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A90AD5-DE06-4CFC-BC7C-C29BA3BC678D}" type="datetimeFigureOut">
              <a:rPr lang="en-US" smtClean="0"/>
              <a:pPr/>
              <a:t>9/1/2011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AE2429-80E9-477A-B459-6239B99FE5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2209800" y="1981200"/>
            <a:ext cx="4438650" cy="3086100"/>
          </a:xfrm>
          <a:prstGeom prst="rect">
            <a:avLst/>
          </a:prstGeom>
          <a:noFill/>
          <a:ln w="9525">
            <a:noFill/>
            <a:miter lim="800000"/>
            <a:headEnd/>
            <a:tailEnd/>
          </a:ln>
        </p:spPr>
      </p:pic>
      <p:sp>
        <p:nvSpPr>
          <p:cNvPr id="2" name="Title 1"/>
          <p:cNvSpPr>
            <a:spLocks noGrp="1"/>
          </p:cNvSpPr>
          <p:nvPr>
            <p:ph type="ctrTitle"/>
          </p:nvPr>
        </p:nvSpPr>
        <p:spPr>
          <a:xfrm>
            <a:off x="533400" y="838200"/>
            <a:ext cx="8229600" cy="2209800"/>
          </a:xfrm>
        </p:spPr>
        <p:txBody>
          <a:bodyPr>
            <a:normAutofit fontScale="90000"/>
          </a:bodyPr>
          <a:lstStyle/>
          <a:p>
            <a:r>
              <a:rPr lang="en-US" sz="6000" b="1" dirty="0" smtClean="0">
                <a:solidFill>
                  <a:schemeClr val="tx1">
                    <a:lumMod val="95000"/>
                    <a:lumOff val="5000"/>
                  </a:schemeClr>
                </a:solidFill>
                <a:latin typeface="Curlz MT" pitchFamily="82" charset="0"/>
              </a:rPr>
              <a:t>Girl’s Health Focus:</a:t>
            </a:r>
            <a:r>
              <a:rPr lang="en-US" sz="6000" b="1" dirty="0" smtClean="0">
                <a:solidFill>
                  <a:schemeClr val="accent1">
                    <a:lumMod val="40000"/>
                    <a:lumOff val="60000"/>
                  </a:schemeClr>
                </a:solidFill>
                <a:latin typeface="Curlz MT" pitchFamily="82" charset="0"/>
              </a:rPr>
              <a:t/>
            </a:r>
            <a:br>
              <a:rPr lang="en-US" sz="6000" b="1" dirty="0" smtClean="0">
                <a:solidFill>
                  <a:schemeClr val="accent1">
                    <a:lumMod val="40000"/>
                    <a:lumOff val="60000"/>
                  </a:schemeClr>
                </a:solidFill>
                <a:latin typeface="Curlz MT" pitchFamily="82" charset="0"/>
              </a:rPr>
            </a:br>
            <a:r>
              <a:rPr lang="en-US" sz="6000" b="1" dirty="0" smtClean="0">
                <a:solidFill>
                  <a:schemeClr val="accent1">
                    <a:lumMod val="75000"/>
                  </a:schemeClr>
                </a:solidFill>
                <a:latin typeface="Curlz MT" pitchFamily="82" charset="0"/>
              </a:rPr>
              <a:t>Get Active</a:t>
            </a:r>
            <a:r>
              <a:rPr lang="en-US" dirty="0" smtClean="0">
                <a:solidFill>
                  <a:schemeClr val="accent1">
                    <a:lumMod val="40000"/>
                    <a:lumOff val="60000"/>
                  </a:schemeClr>
                </a:solidFill>
                <a:latin typeface="Curlz MT" pitchFamily="82" charset="0"/>
              </a:rPr>
              <a:t/>
            </a:r>
            <a:br>
              <a:rPr lang="en-US" dirty="0" smtClean="0">
                <a:solidFill>
                  <a:schemeClr val="accent1">
                    <a:lumMod val="40000"/>
                    <a:lumOff val="60000"/>
                  </a:schemeClr>
                </a:solidFill>
                <a:latin typeface="Curlz MT" pitchFamily="82" charset="0"/>
              </a:rPr>
            </a:br>
            <a:endParaRPr lang="en-US" dirty="0">
              <a:solidFill>
                <a:schemeClr val="accent1">
                  <a:lumMod val="40000"/>
                  <a:lumOff val="60000"/>
                </a:schemeClr>
              </a:solidFill>
            </a:endParaRPr>
          </a:p>
        </p:txBody>
      </p:sp>
      <p:sp>
        <p:nvSpPr>
          <p:cNvPr id="4" name="TextBox 3"/>
          <p:cNvSpPr txBox="1"/>
          <p:nvPr/>
        </p:nvSpPr>
        <p:spPr>
          <a:xfrm>
            <a:off x="1600200" y="6211669"/>
            <a:ext cx="5943600" cy="369332"/>
          </a:xfrm>
          <a:prstGeom prst="rect">
            <a:avLst/>
          </a:prstGeom>
          <a:noFill/>
        </p:spPr>
        <p:txBody>
          <a:bodyPr wrap="square" rtlCol="0">
            <a:spAutoFit/>
          </a:bodyPr>
          <a:lstStyle/>
          <a:p>
            <a:r>
              <a:rPr lang="en-US" dirty="0" smtClean="0"/>
              <a:t>Amanda Haney, Dietetic Intern September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029200" y="5105400"/>
            <a:ext cx="3429000" cy="1066800"/>
          </a:xfrm>
          <a:prstGeom prst="wedgeRoundRectCallout">
            <a:avLst>
              <a:gd name="adj1" fmla="val -62993"/>
              <a:gd name="adj2" fmla="val -440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4267200" y="1481328"/>
            <a:ext cx="4419600" cy="4767072"/>
          </a:xfrm>
        </p:spPr>
        <p:txBody>
          <a:bodyPr>
            <a:normAutofit fontScale="85000" lnSpcReduction="10000"/>
          </a:bodyPr>
          <a:lstStyle/>
          <a:p>
            <a:r>
              <a:rPr lang="en-US" dirty="0" smtClean="0"/>
              <a:t>Exercise is anything that moves your muscles and raises your heart rate. </a:t>
            </a:r>
          </a:p>
          <a:p>
            <a:pPr marL="365760" lvl="2" indent="-256032">
              <a:spcBef>
                <a:spcPts val="400"/>
              </a:spcBef>
              <a:buClr>
                <a:schemeClr val="accent1"/>
              </a:buClr>
              <a:buSzPct val="68000"/>
              <a:buFont typeface="Wingdings 3"/>
              <a:buChar char=""/>
            </a:pPr>
            <a:r>
              <a:rPr lang="en-US" sz="2700" dirty="0" smtClean="0"/>
              <a:t>There are three categories: aerobic, strength training, and flexibility. </a:t>
            </a:r>
          </a:p>
          <a:p>
            <a:r>
              <a:rPr lang="en-US" dirty="0" smtClean="0"/>
              <a:t>It is important to include different types of exercise in your routine to improve your heart, lungs, muscles, and bones each day.</a:t>
            </a:r>
          </a:p>
          <a:p>
            <a:pPr lvl="2">
              <a:buNone/>
            </a:pPr>
            <a:r>
              <a:rPr lang="en-US" dirty="0" smtClean="0"/>
              <a:t>	As we learn about each type, try to think about two activities that you like to do from EACH category!</a:t>
            </a:r>
          </a:p>
        </p:txBody>
      </p:sp>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Types of exercise</a:t>
            </a:r>
            <a:endParaRPr lang="en-US" sz="5400" b="1" dirty="0">
              <a:solidFill>
                <a:schemeClr val="accent1">
                  <a:lumMod val="75000"/>
                </a:schemeClr>
              </a:solidFill>
              <a:latin typeface="Curlz MT" pitchFamily="82" charset="0"/>
            </a:endParaRPr>
          </a:p>
        </p:txBody>
      </p:sp>
      <p:pic>
        <p:nvPicPr>
          <p:cNvPr id="2050" name="Picture 2"/>
          <p:cNvPicPr>
            <a:picLocks noChangeAspect="1" noChangeArrowheads="1"/>
          </p:cNvPicPr>
          <p:nvPr/>
        </p:nvPicPr>
        <p:blipFill>
          <a:blip r:embed="rId2" cstate="print"/>
          <a:srcRect r="22509"/>
          <a:stretch>
            <a:fillRect/>
          </a:stretch>
        </p:blipFill>
        <p:spPr bwMode="auto">
          <a:xfrm>
            <a:off x="381000" y="1600200"/>
            <a:ext cx="3764605" cy="4114800"/>
          </a:xfrm>
          <a:prstGeom prst="rect">
            <a:avLst/>
          </a:prstGeom>
          <a:noFill/>
          <a:ln w="9525">
            <a:noFill/>
            <a:miter lim="800000"/>
            <a:headEnd/>
            <a:tailEnd/>
          </a:ln>
        </p:spPr>
      </p:pic>
      <p:pic>
        <p:nvPicPr>
          <p:cNvPr id="8194" name="Picture 2" descr="http://www.yourstrulydesigns.com/images/options/Stix/girls/small/g240-lg.jpg-sm.gif.gif"/>
          <p:cNvPicPr>
            <a:picLocks noChangeAspect="1" noChangeArrowheads="1"/>
          </p:cNvPicPr>
          <p:nvPr/>
        </p:nvPicPr>
        <p:blipFill>
          <a:blip r:embed="rId3" cstate="print"/>
          <a:srcRect/>
          <a:stretch>
            <a:fillRect/>
          </a:stretch>
        </p:blipFill>
        <p:spPr bwMode="auto">
          <a:xfrm>
            <a:off x="3886200" y="4538228"/>
            <a:ext cx="904875" cy="231977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0"/>
                                  </p:iterate>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3" end="3"/>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8194"/>
                                        </p:tgtEl>
                                        <p:attrNameLst>
                                          <p:attrName>style.visibility</p:attrName>
                                        </p:attrNameLst>
                                      </p:cBhvr>
                                      <p:to>
                                        <p:strVal val="visible"/>
                                      </p:to>
                                    </p:set>
                                    <p:anim calcmode="lin" valueType="num">
                                      <p:cBhvr>
                                        <p:cTn id="13" dur="1000" fill="hold"/>
                                        <p:tgtEl>
                                          <p:spTgt spid="8194"/>
                                        </p:tgtEl>
                                        <p:attrNameLst>
                                          <p:attrName>ppt_w</p:attrName>
                                        </p:attrNameLst>
                                      </p:cBhvr>
                                      <p:tavLst>
                                        <p:tav tm="0">
                                          <p:val>
                                            <p:fltVal val="0"/>
                                          </p:val>
                                        </p:tav>
                                        <p:tav tm="100000">
                                          <p:val>
                                            <p:strVal val="#ppt_w"/>
                                          </p:val>
                                        </p:tav>
                                      </p:tavLst>
                                    </p:anim>
                                    <p:anim calcmode="lin" valueType="num">
                                      <p:cBhvr>
                                        <p:cTn id="14" dur="1000" fill="hold"/>
                                        <p:tgtEl>
                                          <p:spTgt spid="8194"/>
                                        </p:tgtEl>
                                        <p:attrNameLst>
                                          <p:attrName>ppt_h</p:attrName>
                                        </p:attrNameLst>
                                      </p:cBhvr>
                                      <p:tavLst>
                                        <p:tav tm="0">
                                          <p:val>
                                            <p:fltVal val="0"/>
                                          </p:val>
                                        </p:tav>
                                        <p:tav tm="100000">
                                          <p:val>
                                            <p:strVal val="#ppt_h"/>
                                          </p:val>
                                        </p:tav>
                                      </p:tavLst>
                                    </p:anim>
                                    <p:anim calcmode="lin" valueType="num">
                                      <p:cBhvr>
                                        <p:cTn id="15" dur="1000" fill="hold"/>
                                        <p:tgtEl>
                                          <p:spTgt spid="8194"/>
                                        </p:tgtEl>
                                        <p:attrNameLst>
                                          <p:attrName>style.rotation</p:attrName>
                                        </p:attrNameLst>
                                      </p:cBhvr>
                                      <p:tavLst>
                                        <p:tav tm="0">
                                          <p:val>
                                            <p:fltVal val="90"/>
                                          </p:val>
                                        </p:tav>
                                        <p:tav tm="100000">
                                          <p:val>
                                            <p:fltVal val="0"/>
                                          </p:val>
                                        </p:tav>
                                      </p:tavLst>
                                    </p:anim>
                                    <p:animEffect transition="in" filter="fade">
                                      <p:cBhvr>
                                        <p:cTn id="16" dur="1000"/>
                                        <p:tgtEl>
                                          <p:spTgt spid="8194"/>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Aerobic Training</a:t>
            </a:r>
            <a:endParaRPr lang="en-US" sz="5400" b="1" dirty="0">
              <a:solidFill>
                <a:schemeClr val="accent1">
                  <a:lumMod val="75000"/>
                </a:schemeClr>
              </a:solidFill>
              <a:latin typeface="Curlz MT" pitchFamily="82" charset="0"/>
            </a:endParaRPr>
          </a:p>
        </p:txBody>
      </p:sp>
      <p:sp>
        <p:nvSpPr>
          <p:cNvPr id="7" name="Content Placeholder 6"/>
          <p:cNvSpPr>
            <a:spLocks noGrp="1"/>
          </p:cNvSpPr>
          <p:nvPr>
            <p:ph idx="1"/>
          </p:nvPr>
        </p:nvSpPr>
        <p:spPr>
          <a:xfrm>
            <a:off x="457200" y="1481329"/>
            <a:ext cx="5334000" cy="4233672"/>
          </a:xfrm>
        </p:spPr>
        <p:txBody>
          <a:bodyPr>
            <a:normAutofit fontScale="92500" lnSpcReduction="20000"/>
          </a:bodyPr>
          <a:lstStyle/>
          <a:p>
            <a:r>
              <a:rPr lang="en-US" dirty="0" smtClean="0"/>
              <a:t>Aerobic exercise is activity that increases your heart rate and breathing rate.</a:t>
            </a:r>
          </a:p>
          <a:p>
            <a:r>
              <a:rPr lang="en-US" dirty="0" smtClean="0"/>
              <a:t>This category helps to strengthen your heart and lungs. </a:t>
            </a:r>
          </a:p>
          <a:p>
            <a:r>
              <a:rPr lang="en-US" dirty="0" smtClean="0"/>
              <a:t>Activities in this category include:</a:t>
            </a:r>
          </a:p>
          <a:p>
            <a:pPr lvl="2"/>
            <a:r>
              <a:rPr lang="en-US" dirty="0" smtClean="0"/>
              <a:t>Rollerblading, skateboarding, bicycle riding, baseball, softball, jumping rope, karate, running, soccer, hockey, basketball, swimming, tennis, playing tag</a:t>
            </a:r>
          </a:p>
        </p:txBody>
      </p:sp>
      <p:pic>
        <p:nvPicPr>
          <p:cNvPr id="11265" name="Picture 1"/>
          <p:cNvPicPr>
            <a:picLocks noChangeAspect="1" noChangeArrowheads="1"/>
          </p:cNvPicPr>
          <p:nvPr/>
        </p:nvPicPr>
        <p:blipFill>
          <a:blip r:embed="rId2" cstate="print"/>
          <a:srcRect/>
          <a:stretch>
            <a:fillRect/>
          </a:stretch>
        </p:blipFill>
        <p:spPr bwMode="auto">
          <a:xfrm>
            <a:off x="6096000" y="1524000"/>
            <a:ext cx="2133600" cy="3948385"/>
          </a:xfrm>
          <a:prstGeom prst="rect">
            <a:avLst/>
          </a:prstGeom>
          <a:noFill/>
          <a:ln w="9525">
            <a:noFill/>
            <a:miter lim="800000"/>
            <a:headEnd/>
            <a:tailEnd/>
          </a:ln>
        </p:spPr>
      </p:pic>
      <p:sp>
        <p:nvSpPr>
          <p:cNvPr id="10" name="Rounded Rectangular Callout 9"/>
          <p:cNvSpPr/>
          <p:nvPr/>
        </p:nvSpPr>
        <p:spPr>
          <a:xfrm>
            <a:off x="3657600" y="5562600"/>
            <a:ext cx="2590800" cy="609600"/>
          </a:xfrm>
          <a:prstGeom prst="wedgeRoundRectCallout">
            <a:avLst>
              <a:gd name="adj1" fmla="val -72455"/>
              <a:gd name="adj2" fmla="val -188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5562600"/>
            <a:ext cx="2423652" cy="800219"/>
          </a:xfrm>
          <a:prstGeom prst="rect">
            <a:avLst/>
          </a:prstGeom>
          <a:noFill/>
        </p:spPr>
        <p:txBody>
          <a:bodyPr wrap="square" rtlCol="0">
            <a:spAutoFit/>
          </a:bodyPr>
          <a:lstStyle/>
          <a:p>
            <a:r>
              <a:rPr lang="en-US" sz="1400" dirty="0" smtClean="0"/>
              <a:t>Can you think of any other aerobic activities?</a:t>
            </a:r>
          </a:p>
          <a:p>
            <a:endParaRPr lang="en-US" dirty="0"/>
          </a:p>
        </p:txBody>
      </p:sp>
      <p:pic>
        <p:nvPicPr>
          <p:cNvPr id="11268" name="Picture 4" descr="http://www.yourstrulydesigns.com/images/options/Stix/girls/small/g242-lg.jpg-sm.gif.gif"/>
          <p:cNvPicPr>
            <a:picLocks noChangeAspect="1" noChangeArrowheads="1"/>
          </p:cNvPicPr>
          <p:nvPr/>
        </p:nvPicPr>
        <p:blipFill>
          <a:blip r:embed="rId3" cstate="print"/>
          <a:srcRect/>
          <a:stretch>
            <a:fillRect/>
          </a:stretch>
        </p:blipFill>
        <p:spPr bwMode="auto">
          <a:xfrm rot="21019153">
            <a:off x="2165252" y="5172240"/>
            <a:ext cx="987425" cy="227264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iterate type="lt">
                                    <p:tmPct val="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Strength Training</a:t>
            </a:r>
            <a:endParaRPr lang="en-US" sz="5400" dirty="0"/>
          </a:p>
        </p:txBody>
      </p:sp>
      <p:sp>
        <p:nvSpPr>
          <p:cNvPr id="6" name="Content Placeholder 5"/>
          <p:cNvSpPr>
            <a:spLocks noGrp="1"/>
          </p:cNvSpPr>
          <p:nvPr>
            <p:ph idx="1"/>
          </p:nvPr>
        </p:nvSpPr>
        <p:spPr>
          <a:xfrm>
            <a:off x="3657600" y="1481328"/>
            <a:ext cx="5029200" cy="4767072"/>
          </a:xfrm>
        </p:spPr>
        <p:txBody>
          <a:bodyPr>
            <a:normAutofit fontScale="77500" lnSpcReduction="20000"/>
          </a:bodyPr>
          <a:lstStyle/>
          <a:p>
            <a:r>
              <a:rPr lang="en-US" dirty="0" smtClean="0"/>
              <a:t>Strength training is moving your muscles against resistance. </a:t>
            </a:r>
          </a:p>
          <a:p>
            <a:pPr lvl="2"/>
            <a:r>
              <a:rPr lang="en-US" sz="2300" dirty="0" smtClean="0"/>
              <a:t>Resistance can be against your own body weight (like pull-ups) or objects (like lifting weights or even vacuuming). </a:t>
            </a:r>
          </a:p>
          <a:p>
            <a:r>
              <a:rPr lang="en-US" dirty="0" smtClean="0"/>
              <a:t>This helps build strong muscles and strong bones.</a:t>
            </a:r>
          </a:p>
          <a:p>
            <a:r>
              <a:rPr lang="en-US" dirty="0" smtClean="0"/>
              <a:t>Activities in this category include:</a:t>
            </a:r>
          </a:p>
          <a:p>
            <a:pPr lvl="2"/>
            <a:r>
              <a:rPr lang="en-US" sz="2300" dirty="0" smtClean="0"/>
              <a:t>Push-ups</a:t>
            </a:r>
          </a:p>
          <a:p>
            <a:pPr lvl="2"/>
            <a:r>
              <a:rPr lang="en-US" sz="2300" dirty="0" smtClean="0"/>
              <a:t>Pull-ups</a:t>
            </a:r>
          </a:p>
          <a:p>
            <a:pPr lvl="2"/>
            <a:r>
              <a:rPr lang="en-US" sz="2300" dirty="0" smtClean="0"/>
              <a:t>Playing tug-of-war</a:t>
            </a:r>
          </a:p>
          <a:p>
            <a:pPr lvl="2"/>
            <a:r>
              <a:rPr lang="en-US" sz="2300" dirty="0" smtClean="0"/>
              <a:t>Sit-ups</a:t>
            </a:r>
          </a:p>
          <a:p>
            <a:pPr lvl="2"/>
            <a:r>
              <a:rPr lang="en-US" sz="2300" dirty="0" smtClean="0"/>
              <a:t>Swinging on playground equipment and bars</a:t>
            </a:r>
          </a:p>
        </p:txBody>
      </p:sp>
      <p:pic>
        <p:nvPicPr>
          <p:cNvPr id="10241" name="Picture 1"/>
          <p:cNvPicPr>
            <a:picLocks noChangeAspect="1" noChangeArrowheads="1"/>
          </p:cNvPicPr>
          <p:nvPr/>
        </p:nvPicPr>
        <p:blipFill>
          <a:blip r:embed="rId2" cstate="print"/>
          <a:srcRect/>
          <a:stretch>
            <a:fillRect/>
          </a:stretch>
        </p:blipFill>
        <p:spPr bwMode="auto">
          <a:xfrm>
            <a:off x="533400" y="2286000"/>
            <a:ext cx="3009900" cy="2447925"/>
          </a:xfrm>
          <a:prstGeom prst="rect">
            <a:avLst/>
          </a:prstGeom>
          <a:noFill/>
          <a:ln w="9525">
            <a:noFill/>
            <a:miter lim="800000"/>
            <a:headEnd/>
            <a:tailEnd/>
          </a:ln>
        </p:spPr>
      </p:pic>
      <p:sp>
        <p:nvSpPr>
          <p:cNvPr id="8" name="Rounded Rectangular Callout 7"/>
          <p:cNvSpPr/>
          <p:nvPr/>
        </p:nvSpPr>
        <p:spPr>
          <a:xfrm>
            <a:off x="762000" y="4800600"/>
            <a:ext cx="2590800" cy="609600"/>
          </a:xfrm>
          <a:prstGeom prst="wedgeRoundRectCallout">
            <a:avLst>
              <a:gd name="adj1" fmla="val 47545"/>
              <a:gd name="adj2" fmla="val 7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5574" y="4800600"/>
            <a:ext cx="2423652" cy="1015663"/>
          </a:xfrm>
          <a:prstGeom prst="rect">
            <a:avLst/>
          </a:prstGeom>
          <a:noFill/>
        </p:spPr>
        <p:txBody>
          <a:bodyPr wrap="square" rtlCol="0">
            <a:spAutoFit/>
          </a:bodyPr>
          <a:lstStyle/>
          <a:p>
            <a:r>
              <a:rPr lang="en-US" sz="1400" dirty="0" smtClean="0"/>
              <a:t>Can you think of any other strength activities?</a:t>
            </a:r>
          </a:p>
          <a:p>
            <a:endParaRPr lang="en-US" dirty="0"/>
          </a:p>
        </p:txBody>
      </p:sp>
      <p:pic>
        <p:nvPicPr>
          <p:cNvPr id="10243" name="Picture 3" descr="http://www.yourstrulydesigns.com/images/options/Stix/girls/small/g237-lg.jpg-sm.gif"/>
          <p:cNvPicPr>
            <a:picLocks noChangeAspect="1" noChangeArrowheads="1"/>
          </p:cNvPicPr>
          <p:nvPr/>
        </p:nvPicPr>
        <p:blipFill>
          <a:blip r:embed="rId3" cstate="print"/>
          <a:srcRect/>
          <a:stretch>
            <a:fillRect/>
          </a:stretch>
        </p:blipFill>
        <p:spPr bwMode="auto">
          <a:xfrm rot="467390">
            <a:off x="3276600" y="4953000"/>
            <a:ext cx="914400" cy="226967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style.rotation</p:attrName>
                                        </p:attrNameLst>
                                      </p:cBhvr>
                                      <p:tavLst>
                                        <p:tav tm="0">
                                          <p:val>
                                            <p:fltVal val="90"/>
                                          </p:val>
                                        </p:tav>
                                        <p:tav tm="100000">
                                          <p:val>
                                            <p:fltVal val="0"/>
                                          </p:val>
                                        </p:tav>
                                      </p:tavLst>
                                    </p:anim>
                                    <p:animEffect transition="in" filter="fade">
                                      <p:cBhvr>
                                        <p:cTn id="10" dur="1000"/>
                                        <p:tgtEl>
                                          <p:spTgt spid="10243"/>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iterate type="lt">
                                    <p:tmPct val="0"/>
                                  </p:iterate>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524000" y="1447800"/>
            <a:ext cx="3009900" cy="4602347"/>
          </a:xfrm>
          <a:prstGeom prst="rect">
            <a:avLst/>
          </a:prstGeom>
          <a:noFill/>
          <a:ln w="9525">
            <a:noFill/>
            <a:miter lim="800000"/>
            <a:headEnd/>
            <a:tailEnd/>
          </a:ln>
        </p:spPr>
      </p:pic>
      <p:sp>
        <p:nvSpPr>
          <p:cNvPr id="2" name="Content Placeholder 1"/>
          <p:cNvSpPr>
            <a:spLocks noGrp="1"/>
          </p:cNvSpPr>
          <p:nvPr>
            <p:ph idx="1"/>
          </p:nvPr>
        </p:nvSpPr>
        <p:spPr>
          <a:xfrm>
            <a:off x="4648200" y="1481328"/>
            <a:ext cx="4038600" cy="4525963"/>
          </a:xfrm>
        </p:spPr>
        <p:txBody>
          <a:bodyPr>
            <a:normAutofit fontScale="85000" lnSpcReduction="20000"/>
          </a:bodyPr>
          <a:lstStyle/>
          <a:p>
            <a:r>
              <a:rPr lang="en-US" dirty="0" smtClean="0"/>
              <a:t>Any type of stretching is flexibility training because it loosens and lengthens your muscles. </a:t>
            </a:r>
          </a:p>
          <a:p>
            <a:r>
              <a:rPr lang="en-US" dirty="0" smtClean="0"/>
              <a:t>This category is important to include in your daily activity because it helps prevent muscle injuries such as sprains, strains, and tears.</a:t>
            </a:r>
          </a:p>
          <a:p>
            <a:pPr lvl="1"/>
            <a:r>
              <a:rPr lang="en-US" dirty="0" smtClean="0"/>
              <a:t>Injuries can be very painful and prevent you from doing activities you enjoy!</a:t>
            </a:r>
          </a:p>
        </p:txBody>
      </p:sp>
      <p:sp>
        <p:nvSpPr>
          <p:cNvPr id="3" name="Title 2"/>
          <p:cNvSpPr>
            <a:spLocks noGrp="1"/>
          </p:cNvSpPr>
          <p:nvPr>
            <p:ph type="title"/>
          </p:nvPr>
        </p:nvSpPr>
        <p:spPr/>
        <p:txBody>
          <a:bodyPr>
            <a:normAutofit/>
          </a:bodyPr>
          <a:lstStyle/>
          <a:p>
            <a:r>
              <a:rPr lang="en-US" sz="5400" dirty="0" err="1" smtClean="0">
                <a:solidFill>
                  <a:schemeClr val="accent1">
                    <a:lumMod val="75000"/>
                  </a:schemeClr>
                </a:solidFill>
                <a:latin typeface="Curlz MT" pitchFamily="82" charset="0"/>
              </a:rPr>
              <a:t>Felxibility</a:t>
            </a:r>
            <a:r>
              <a:rPr lang="en-US" sz="5400" dirty="0" smtClean="0">
                <a:solidFill>
                  <a:schemeClr val="accent1">
                    <a:lumMod val="75000"/>
                  </a:schemeClr>
                </a:solidFill>
                <a:latin typeface="Curlz MT" pitchFamily="82" charset="0"/>
              </a:rPr>
              <a:t> Training</a:t>
            </a:r>
            <a:endParaRPr lang="en-US" sz="5400" dirty="0"/>
          </a:p>
        </p:txBody>
      </p:sp>
      <p:sp>
        <p:nvSpPr>
          <p:cNvPr id="5" name="Rounded Rectangular Callout 4"/>
          <p:cNvSpPr/>
          <p:nvPr/>
        </p:nvSpPr>
        <p:spPr>
          <a:xfrm>
            <a:off x="228600" y="2057400"/>
            <a:ext cx="2667000" cy="754631"/>
          </a:xfrm>
          <a:prstGeom prst="wedgeRoundRectCallout">
            <a:avLst>
              <a:gd name="adj1" fmla="val -29297"/>
              <a:gd name="adj2" fmla="val 923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057400"/>
            <a:ext cx="2708787" cy="1524000"/>
          </a:xfrm>
          <a:prstGeom prst="rect">
            <a:avLst/>
          </a:prstGeom>
          <a:noFill/>
        </p:spPr>
        <p:txBody>
          <a:bodyPr wrap="square" rtlCol="0">
            <a:spAutoFit/>
          </a:bodyPr>
          <a:lstStyle/>
          <a:p>
            <a:r>
              <a:rPr lang="en-US" sz="1400" dirty="0" smtClean="0"/>
              <a:t>Make sure you always stretch before beginning any of your favorite activities!!</a:t>
            </a:r>
          </a:p>
          <a:p>
            <a:endParaRPr lang="en-US" dirty="0"/>
          </a:p>
        </p:txBody>
      </p:sp>
      <p:pic>
        <p:nvPicPr>
          <p:cNvPr id="9218" name="Picture 2" descr="http://www.yourstrulydesigns.com/images/options/Stix/girls/small/g210-lg.jpg-sm.gif.gif"/>
          <p:cNvPicPr>
            <a:picLocks noChangeAspect="1" noChangeArrowheads="1"/>
          </p:cNvPicPr>
          <p:nvPr/>
        </p:nvPicPr>
        <p:blipFill>
          <a:blip r:embed="rId3" cstate="print"/>
          <a:srcRect/>
          <a:stretch>
            <a:fillRect/>
          </a:stretch>
        </p:blipFill>
        <p:spPr bwMode="auto">
          <a:xfrm rot="1120256">
            <a:off x="-256626" y="2994362"/>
            <a:ext cx="1006725" cy="2370677"/>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95800" y="3611776"/>
            <a:ext cx="2819400" cy="2712824"/>
          </a:xfrm>
          <a:prstGeom prst="rect">
            <a:avLst/>
          </a:prstGeom>
          <a:noFill/>
          <a:ln w="9525">
            <a:noFill/>
            <a:miter lim="800000"/>
            <a:headEnd/>
            <a:tailEnd/>
          </a:ln>
        </p:spPr>
      </p:pic>
      <p:sp>
        <p:nvSpPr>
          <p:cNvPr id="3" name="Content Placeholder 2"/>
          <p:cNvSpPr>
            <a:spLocks noGrp="1"/>
          </p:cNvSpPr>
          <p:nvPr>
            <p:ph idx="1"/>
          </p:nvPr>
        </p:nvSpPr>
        <p:spPr>
          <a:xfrm>
            <a:off x="457200" y="1481328"/>
            <a:ext cx="4114800" cy="4919472"/>
          </a:xfrm>
        </p:spPr>
        <p:txBody>
          <a:bodyPr>
            <a:normAutofit fontScale="77500" lnSpcReduction="20000"/>
          </a:bodyPr>
          <a:lstStyle/>
          <a:p>
            <a:r>
              <a:rPr lang="en-US" dirty="0" smtClean="0"/>
              <a:t>The clothes you wear when exercising are important to help you stay comfortable and prevent injuries. </a:t>
            </a:r>
          </a:p>
          <a:p>
            <a:r>
              <a:rPr lang="en-US" dirty="0" smtClean="0"/>
              <a:t>Your clothes should fit loosely so you can move around freely. </a:t>
            </a:r>
          </a:p>
          <a:p>
            <a:pPr lvl="2"/>
            <a:r>
              <a:rPr lang="en-US" dirty="0" smtClean="0"/>
              <a:t>Try wearing light colors in the summer to help you stay cool.</a:t>
            </a:r>
          </a:p>
          <a:p>
            <a:pPr lvl="2"/>
            <a:r>
              <a:rPr lang="en-US" dirty="0" smtClean="0"/>
              <a:t>Dark colors in the winter can help you stay warmer outdoors. </a:t>
            </a:r>
          </a:p>
          <a:p>
            <a:r>
              <a:rPr lang="en-US" dirty="0" smtClean="0"/>
              <a:t>Shoes are very important. They should be sturdy and fit well to support you.</a:t>
            </a:r>
          </a:p>
          <a:p>
            <a:pPr lvl="2"/>
            <a:r>
              <a:rPr lang="en-US" dirty="0" smtClean="0"/>
              <a:t>Don’t forget to wear socks! They will help your feet stay dry and prevent painful blisters. </a:t>
            </a:r>
            <a:endParaRPr lang="en-US" dirty="0"/>
          </a:p>
        </p:txBody>
      </p:sp>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What should you wear?</a:t>
            </a:r>
            <a:endParaRPr lang="en-US" sz="5400" b="1" dirty="0">
              <a:solidFill>
                <a:schemeClr val="accent1">
                  <a:lumMod val="75000"/>
                </a:schemeClr>
              </a:solidFill>
              <a:latin typeface="Curlz MT" pitchFamily="82" charset="0"/>
            </a:endParaRPr>
          </a:p>
        </p:txBody>
      </p:sp>
      <p:pic>
        <p:nvPicPr>
          <p:cNvPr id="8193" name="Picture 1"/>
          <p:cNvPicPr>
            <a:picLocks noChangeAspect="1" noChangeArrowheads="1"/>
          </p:cNvPicPr>
          <p:nvPr/>
        </p:nvPicPr>
        <p:blipFill>
          <a:blip r:embed="rId3" cstate="print"/>
          <a:srcRect l="24427"/>
          <a:stretch>
            <a:fillRect/>
          </a:stretch>
        </p:blipFill>
        <p:spPr bwMode="auto">
          <a:xfrm>
            <a:off x="6705600" y="1447800"/>
            <a:ext cx="1885950" cy="327660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524000"/>
            <a:ext cx="3962400" cy="4343400"/>
          </a:xfrm>
        </p:spPr>
        <p:txBody>
          <a:bodyPr numCol="1">
            <a:normAutofit/>
          </a:bodyPr>
          <a:lstStyle/>
          <a:p>
            <a:r>
              <a:rPr lang="en-US" dirty="0" smtClean="0"/>
              <a:t>We have learned how important it is to exercise, but sometimes it is hard to get started…</a:t>
            </a:r>
          </a:p>
          <a:p>
            <a:endParaRPr lang="en-US" dirty="0" smtClean="0"/>
          </a:p>
          <a:p>
            <a:r>
              <a:rPr lang="en-US" dirty="0" smtClean="0"/>
              <a:t>Let’s review some tips that can make exercise easier for you</a:t>
            </a:r>
          </a:p>
        </p:txBody>
      </p:sp>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No more excuses!!</a:t>
            </a:r>
            <a:endParaRPr lang="en-US" sz="5400" b="1" dirty="0">
              <a:solidFill>
                <a:srgbClr val="FF0066"/>
              </a:solidFill>
              <a:latin typeface="Curlz MT" pitchFamily="82" charset="0"/>
            </a:endParaRPr>
          </a:p>
        </p:txBody>
      </p:sp>
      <p:pic>
        <p:nvPicPr>
          <p:cNvPr id="7169" name="Picture 1"/>
          <p:cNvPicPr>
            <a:picLocks noChangeAspect="1" noChangeArrowheads="1"/>
          </p:cNvPicPr>
          <p:nvPr/>
        </p:nvPicPr>
        <p:blipFill>
          <a:blip r:embed="rId2" cstate="print"/>
          <a:srcRect r="5556" b="3609"/>
          <a:stretch>
            <a:fillRect/>
          </a:stretch>
        </p:blipFill>
        <p:spPr bwMode="auto">
          <a:xfrm>
            <a:off x="1295400" y="1523999"/>
            <a:ext cx="2895600" cy="4572001"/>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696200" cy="6172200"/>
          </a:xfrm>
        </p:spPr>
        <p:txBody>
          <a:bodyPr numCol="1">
            <a:normAutofit/>
          </a:bodyPr>
          <a:lstStyle/>
          <a:p>
            <a:pPr>
              <a:buClr>
                <a:schemeClr val="accent1">
                  <a:lumMod val="75000"/>
                </a:schemeClr>
              </a:buClr>
            </a:pPr>
            <a:r>
              <a:rPr lang="en-US" dirty="0" smtClean="0"/>
              <a:t>If you are really busy</a:t>
            </a:r>
          </a:p>
          <a:p>
            <a:pPr lvl="2">
              <a:buClr>
                <a:schemeClr val="accent1">
                  <a:lumMod val="75000"/>
                </a:schemeClr>
              </a:buClr>
            </a:pPr>
            <a:r>
              <a:rPr lang="en-US" dirty="0" smtClean="0"/>
              <a:t>Do short activities often. Some great times to exercise are before school, during recess, at lunch time, after school, and after homework. </a:t>
            </a:r>
          </a:p>
          <a:p>
            <a:pPr>
              <a:buClr>
                <a:schemeClr val="accent1">
                  <a:lumMod val="75000"/>
                </a:schemeClr>
              </a:buClr>
            </a:pPr>
            <a:r>
              <a:rPr lang="en-US" dirty="0" smtClean="0"/>
              <a:t>If exercise seems boring</a:t>
            </a:r>
          </a:p>
          <a:p>
            <a:pPr lvl="2">
              <a:buClr>
                <a:schemeClr val="accent1">
                  <a:lumMod val="75000"/>
                </a:schemeClr>
              </a:buClr>
            </a:pPr>
            <a:r>
              <a:rPr lang="en-US" dirty="0" smtClean="0"/>
              <a:t>Get creative! Make a list of activities that fit into each category that you would enjoy. Mix it up!</a:t>
            </a:r>
          </a:p>
          <a:p>
            <a:pPr>
              <a:buClr>
                <a:schemeClr val="accent1">
                  <a:lumMod val="75000"/>
                </a:schemeClr>
              </a:buClr>
            </a:pPr>
            <a:r>
              <a:rPr lang="en-US" dirty="0" smtClean="0"/>
              <a:t>If you don’t have a gym or any equipment</a:t>
            </a:r>
          </a:p>
          <a:p>
            <a:pPr lvl="2">
              <a:buClr>
                <a:schemeClr val="accent1">
                  <a:lumMod val="75000"/>
                </a:schemeClr>
              </a:buClr>
            </a:pPr>
            <a:r>
              <a:rPr lang="en-US" dirty="0" smtClean="0"/>
              <a:t>Many activities don’t require anything but YOU! Jogging, dancing, skipping, playing tag, jumping jacks, and going to the park are all great activities.</a:t>
            </a:r>
          </a:p>
          <a:p>
            <a:pPr>
              <a:buClr>
                <a:schemeClr val="accent1">
                  <a:lumMod val="75000"/>
                </a:schemeClr>
              </a:buClr>
            </a:pPr>
            <a:r>
              <a:rPr lang="en-US" dirty="0" smtClean="0"/>
              <a:t>If it is hard to remember to exercise every day</a:t>
            </a:r>
          </a:p>
          <a:p>
            <a:pPr lvl="2">
              <a:buClr>
                <a:schemeClr val="accent1">
                  <a:lumMod val="75000"/>
                </a:schemeClr>
              </a:buClr>
            </a:pPr>
            <a:r>
              <a:rPr lang="en-US" dirty="0" smtClean="0"/>
              <a:t>Ask some friends to join you. Not only will it be fun, but you can hold each other accountable. </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4724400" cy="4525963"/>
          </a:xfrm>
        </p:spPr>
        <p:txBody>
          <a:bodyPr>
            <a:normAutofit fontScale="85000" lnSpcReduction="10000"/>
          </a:bodyPr>
          <a:lstStyle/>
          <a:p>
            <a:r>
              <a:rPr lang="en-US" dirty="0" smtClean="0"/>
              <a:t>Start today! A healthy lifestyle now will help you combat disease, fight cancer, and become a healthy adult!</a:t>
            </a:r>
          </a:p>
          <a:p>
            <a:r>
              <a:rPr lang="en-US" dirty="0" smtClean="0"/>
              <a:t>What is an activity you can do today to start exercising?</a:t>
            </a:r>
          </a:p>
          <a:p>
            <a:r>
              <a:rPr lang="en-US" dirty="0" smtClean="0"/>
              <a:t>Name an activity from each category that you enjoy.</a:t>
            </a:r>
          </a:p>
          <a:p>
            <a:r>
              <a:rPr lang="en-US" dirty="0" smtClean="0"/>
              <a:t>When do you have time to exercise?</a:t>
            </a:r>
          </a:p>
          <a:p>
            <a:r>
              <a:rPr lang="en-US" dirty="0" smtClean="0"/>
              <a:t>Name your family members and friends that you would like to exercise with. </a:t>
            </a:r>
          </a:p>
          <a:p>
            <a:endParaRPr lang="en-US" dirty="0" smtClean="0"/>
          </a:p>
          <a:p>
            <a:endParaRPr lang="en-US" dirty="0"/>
          </a:p>
        </p:txBody>
      </p:sp>
      <p:sp>
        <p:nvSpPr>
          <p:cNvPr id="3" name="Title 2"/>
          <p:cNvSpPr>
            <a:spLocks noGrp="1"/>
          </p:cNvSpPr>
          <p:nvPr>
            <p:ph type="title"/>
          </p:nvPr>
        </p:nvSpPr>
        <p:spPr/>
        <p:txBody>
          <a:bodyPr/>
          <a:lstStyle/>
          <a:p>
            <a:r>
              <a:rPr lang="en-US" sz="4400" dirty="0" smtClean="0">
                <a:solidFill>
                  <a:schemeClr val="accent1">
                    <a:lumMod val="75000"/>
                  </a:schemeClr>
                </a:solidFill>
                <a:latin typeface="Curlz MT" pitchFamily="82" charset="0"/>
              </a:rPr>
              <a:t>Get Active!</a:t>
            </a:r>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5029200" y="1905000"/>
            <a:ext cx="3837019" cy="25146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038600" cy="4525963"/>
          </a:xfrm>
        </p:spPr>
        <p:txBody>
          <a:bodyPr>
            <a:normAutofit/>
          </a:bodyPr>
          <a:lstStyle/>
          <a:p>
            <a:r>
              <a:rPr lang="en-US" sz="2600" dirty="0" smtClean="0"/>
              <a:t>Daily exercise will prepare you for a lifelong habit of great health and overall wellness!</a:t>
            </a:r>
          </a:p>
          <a:p>
            <a:r>
              <a:rPr lang="en-US" sz="2600" dirty="0" smtClean="0"/>
              <a:t>Get creative with your physical activity. You can try new things and exercise with your friends!</a:t>
            </a:r>
            <a:endParaRPr lang="en-US" sz="2600" dirty="0"/>
          </a:p>
        </p:txBody>
      </p:sp>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Why should I be active?</a:t>
            </a:r>
            <a:endParaRPr lang="en-US" sz="5400" b="1" dirty="0">
              <a:solidFill>
                <a:schemeClr val="accent1">
                  <a:lumMod val="75000"/>
                </a:schemeClr>
              </a:solidFill>
              <a:latin typeface="Curlz MT" pitchFamily="82" charset="0"/>
            </a:endParaRPr>
          </a:p>
        </p:txBody>
      </p:sp>
      <p:pic>
        <p:nvPicPr>
          <p:cNvPr id="1026" name="Picture 2"/>
          <p:cNvPicPr>
            <a:picLocks noChangeAspect="1" noChangeArrowheads="1"/>
          </p:cNvPicPr>
          <p:nvPr/>
        </p:nvPicPr>
        <p:blipFill>
          <a:blip r:embed="rId2" cstate="print"/>
          <a:srcRect l="19707"/>
          <a:stretch>
            <a:fillRect/>
          </a:stretch>
        </p:blipFill>
        <p:spPr bwMode="auto">
          <a:xfrm>
            <a:off x="4572000" y="1676400"/>
            <a:ext cx="3910013" cy="3369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447800"/>
            <a:ext cx="4191000" cy="4525963"/>
          </a:xfrm>
        </p:spPr>
        <p:txBody>
          <a:bodyPr>
            <a:normAutofit fontScale="92500" lnSpcReduction="20000"/>
          </a:bodyPr>
          <a:lstStyle/>
          <a:p>
            <a:r>
              <a:rPr lang="en-US" dirty="0" smtClean="0"/>
              <a:t>Girls that exercise have a healthier body weight than girls that do not. </a:t>
            </a:r>
          </a:p>
          <a:p>
            <a:r>
              <a:rPr lang="en-US" dirty="0" smtClean="0"/>
              <a:t>Kids and teenagers that are overweight are twice as likely to become overweight adults.</a:t>
            </a:r>
          </a:p>
          <a:p>
            <a:r>
              <a:rPr lang="en-US" dirty="0" smtClean="0"/>
              <a:t>In addition to weight control, exercise helps strengthen your bones, muscles, heart, and lungs. </a:t>
            </a:r>
          </a:p>
          <a:p>
            <a:pPr>
              <a:buNone/>
            </a:pPr>
            <a:r>
              <a:rPr lang="en-US" dirty="0" smtClean="0"/>
              <a:t>	</a:t>
            </a:r>
          </a:p>
          <a:p>
            <a:pPr>
              <a:buNone/>
            </a:pPr>
            <a:endParaRPr lang="en-US" dirty="0"/>
          </a:p>
        </p:txBody>
      </p:sp>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Health Benefits</a:t>
            </a:r>
            <a:endParaRPr lang="en-US" sz="5400" b="1" dirty="0">
              <a:solidFill>
                <a:schemeClr val="accent1">
                  <a:lumMod val="75000"/>
                </a:schemeClr>
              </a:solidFill>
              <a:latin typeface="Curlz MT" pitchFamily="82" charset="0"/>
            </a:endParaRPr>
          </a:p>
        </p:txBody>
      </p:sp>
      <p:pic>
        <p:nvPicPr>
          <p:cNvPr id="3074" name="Picture 2"/>
          <p:cNvPicPr>
            <a:picLocks noChangeAspect="1" noChangeArrowheads="1"/>
          </p:cNvPicPr>
          <p:nvPr/>
        </p:nvPicPr>
        <p:blipFill>
          <a:blip r:embed="rId2" cstate="print"/>
          <a:srcRect/>
          <a:stretch>
            <a:fillRect/>
          </a:stretch>
        </p:blipFill>
        <p:spPr bwMode="auto">
          <a:xfrm>
            <a:off x="228600" y="1828800"/>
            <a:ext cx="4517787" cy="30480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038600" cy="4525963"/>
          </a:xfrm>
        </p:spPr>
        <p:txBody>
          <a:bodyPr>
            <a:normAutofit fontScale="85000" lnSpcReduction="20000"/>
          </a:bodyPr>
          <a:lstStyle/>
          <a:p>
            <a:r>
              <a:rPr lang="en-US" dirty="0" smtClean="0"/>
              <a:t>Type 2 diabetes has increased drastically in kids and teenagers. </a:t>
            </a:r>
          </a:p>
          <a:p>
            <a:pPr lvl="2"/>
            <a:r>
              <a:rPr lang="en-US" dirty="0" smtClean="0"/>
              <a:t>It used to be called “adult-onset diabetes” but the name was changed because so many younger people were getting it!</a:t>
            </a:r>
          </a:p>
          <a:p>
            <a:r>
              <a:rPr lang="en-US" dirty="0" smtClean="0"/>
              <a:t>Diabetes is a disease where your body cannot digest sugars the normal way. Once you get diabetes, you have to be very careful what you eat and you must avoid sugary foods. </a:t>
            </a:r>
            <a:r>
              <a:rPr lang="en-US" dirty="0"/>
              <a:t>	</a:t>
            </a:r>
            <a:r>
              <a:rPr lang="en-US" dirty="0" smtClean="0"/>
              <a:t> </a:t>
            </a:r>
            <a:endParaRPr lang="en-US" dirty="0"/>
          </a:p>
        </p:txBody>
      </p:sp>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Health Benefits</a:t>
            </a:r>
            <a:endParaRPr lang="en-US" sz="5400" b="1" dirty="0">
              <a:solidFill>
                <a:schemeClr val="accent1">
                  <a:lumMod val="75000"/>
                </a:schemeClr>
              </a:solidFill>
              <a:latin typeface="Curlz MT" pitchFamily="82" charset="0"/>
            </a:endParaRPr>
          </a:p>
        </p:txBody>
      </p:sp>
      <p:pic>
        <p:nvPicPr>
          <p:cNvPr id="4098" name="Picture 2"/>
          <p:cNvPicPr>
            <a:picLocks noChangeAspect="1" noChangeArrowheads="1"/>
          </p:cNvPicPr>
          <p:nvPr/>
        </p:nvPicPr>
        <p:blipFill>
          <a:blip r:embed="rId2" cstate="print"/>
          <a:srcRect/>
          <a:stretch>
            <a:fillRect/>
          </a:stretch>
        </p:blipFill>
        <p:spPr bwMode="auto">
          <a:xfrm>
            <a:off x="5334000" y="1143000"/>
            <a:ext cx="3086100" cy="4854672"/>
          </a:xfrm>
          <a:prstGeom prst="rect">
            <a:avLst/>
          </a:prstGeom>
          <a:noFill/>
          <a:ln w="9525">
            <a:noFill/>
            <a:miter lim="800000"/>
            <a:headEnd/>
            <a:tailEnd/>
          </a:ln>
        </p:spPr>
      </p:pic>
      <p:grpSp>
        <p:nvGrpSpPr>
          <p:cNvPr id="7" name="Group 6"/>
          <p:cNvGrpSpPr/>
          <p:nvPr/>
        </p:nvGrpSpPr>
        <p:grpSpPr>
          <a:xfrm>
            <a:off x="4267200" y="4648200"/>
            <a:ext cx="2438400" cy="1231106"/>
            <a:chOff x="1828800" y="3657600"/>
            <a:chExt cx="2438400" cy="1231106"/>
          </a:xfrm>
        </p:grpSpPr>
        <p:sp>
          <p:nvSpPr>
            <p:cNvPr id="6" name="Rounded Rectangular Callout 5"/>
            <p:cNvSpPr/>
            <p:nvPr/>
          </p:nvSpPr>
          <p:spPr>
            <a:xfrm>
              <a:off x="1828800" y="3657600"/>
              <a:ext cx="2362200" cy="990600"/>
            </a:xfrm>
            <a:prstGeom prst="wedgeRoundRectCallout">
              <a:avLst>
                <a:gd name="adj1" fmla="val 41926"/>
                <a:gd name="adj2" fmla="val 7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3657600"/>
              <a:ext cx="2438400" cy="1231106"/>
            </a:xfrm>
            <a:prstGeom prst="rect">
              <a:avLst/>
            </a:prstGeom>
            <a:noFill/>
          </p:spPr>
          <p:txBody>
            <a:bodyPr wrap="square" rtlCol="0">
              <a:spAutoFit/>
            </a:bodyPr>
            <a:lstStyle/>
            <a:p>
              <a:r>
                <a:rPr lang="en-US" sz="1400" dirty="0" smtClean="0"/>
                <a:t>Exercise and a healthy lifestyle will help prevent Type 2 Diabetes for teenagers. </a:t>
              </a:r>
            </a:p>
            <a:p>
              <a:endParaRPr lang="en-US" dirty="0"/>
            </a:p>
          </p:txBody>
        </p:sp>
      </p:grpSp>
      <p:pic>
        <p:nvPicPr>
          <p:cNvPr id="4100" name="Picture 4" descr="http://www.yourstrulydesigns.com/images/options/Stix/girls/small/g244-lg.jpg-sm.gif.gif"/>
          <p:cNvPicPr>
            <a:picLocks noChangeAspect="1" noChangeArrowheads="1"/>
          </p:cNvPicPr>
          <p:nvPr/>
        </p:nvPicPr>
        <p:blipFill>
          <a:blip r:embed="rId3" cstate="print"/>
          <a:srcRect/>
          <a:stretch>
            <a:fillRect/>
          </a:stretch>
        </p:blipFill>
        <p:spPr bwMode="auto">
          <a:xfrm>
            <a:off x="6400800" y="5486400"/>
            <a:ext cx="838200" cy="2031569"/>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447800"/>
            <a:ext cx="4191000" cy="4525963"/>
          </a:xfrm>
        </p:spPr>
        <p:txBody>
          <a:bodyPr>
            <a:normAutofit fontScale="77500" lnSpcReduction="20000"/>
          </a:bodyPr>
          <a:lstStyle/>
          <a:p>
            <a:r>
              <a:rPr lang="en-US" sz="2800" dirty="0" smtClean="0"/>
              <a:t>Studies in science have shown that exercise helps prevent cancer. </a:t>
            </a:r>
          </a:p>
          <a:p>
            <a:r>
              <a:rPr lang="en-US" sz="2800" dirty="0" smtClean="0"/>
              <a:t>Breast cancer affects many women in the United States. </a:t>
            </a:r>
          </a:p>
          <a:p>
            <a:pPr lvl="2">
              <a:buClr>
                <a:schemeClr val="accent1">
                  <a:lumMod val="75000"/>
                </a:schemeClr>
              </a:buClr>
            </a:pPr>
            <a:r>
              <a:rPr lang="en-US" sz="2300" dirty="0" smtClean="0"/>
              <a:t>In 2011 over 200,000 women developed breast cancer, and over 35,000 women died from breast cancer. </a:t>
            </a:r>
          </a:p>
          <a:p>
            <a:r>
              <a:rPr lang="en-US" sz="2800" dirty="0" smtClean="0"/>
              <a:t>Teenage girls who are active are less likely to develop breast cancer. </a:t>
            </a:r>
          </a:p>
          <a:p>
            <a:r>
              <a:rPr lang="en-US" sz="2800" dirty="0" smtClean="0"/>
              <a:t>Physical activity can also help prevent colon cancer. </a:t>
            </a:r>
            <a:endParaRPr lang="en-US" sz="2800" dirty="0"/>
          </a:p>
        </p:txBody>
      </p:sp>
      <p:sp>
        <p:nvSpPr>
          <p:cNvPr id="2" name="Title 1"/>
          <p:cNvSpPr>
            <a:spLocks noGrp="1"/>
          </p:cNvSpPr>
          <p:nvPr>
            <p:ph type="title"/>
          </p:nvPr>
        </p:nvSpPr>
        <p:spPr/>
        <p:txBody>
          <a:bodyPr>
            <a:normAutofit/>
          </a:bodyPr>
          <a:lstStyle/>
          <a:p>
            <a:r>
              <a:rPr lang="en-US" sz="5400" b="1" dirty="0" smtClean="0">
                <a:solidFill>
                  <a:schemeClr val="accent1">
                    <a:lumMod val="75000"/>
                  </a:schemeClr>
                </a:solidFill>
                <a:latin typeface="Curlz MT" pitchFamily="82" charset="0"/>
              </a:rPr>
              <a:t>Health Benefits</a:t>
            </a:r>
            <a:endParaRPr lang="en-US" sz="5400" b="1" dirty="0">
              <a:solidFill>
                <a:schemeClr val="accent1">
                  <a:lumMod val="75000"/>
                </a:schemeClr>
              </a:solidFill>
              <a:latin typeface="Curlz MT" pitchFamily="82" charset="0"/>
            </a:endParaRPr>
          </a:p>
        </p:txBody>
      </p:sp>
      <p:sp>
        <p:nvSpPr>
          <p:cNvPr id="4" name="Rectangle 3"/>
          <p:cNvSpPr/>
          <p:nvPr/>
        </p:nvSpPr>
        <p:spPr>
          <a:xfrm>
            <a:off x="1981200" y="6324600"/>
            <a:ext cx="7162800" cy="261610"/>
          </a:xfrm>
          <a:prstGeom prst="rect">
            <a:avLst/>
          </a:prstGeom>
        </p:spPr>
        <p:txBody>
          <a:bodyPr wrap="square">
            <a:spAutoFit/>
          </a:bodyPr>
          <a:lstStyle/>
          <a:p>
            <a:r>
              <a:rPr lang="en-US" sz="1100" dirty="0" smtClean="0"/>
              <a:t>http://www.cancer.org/Cancer/BreastCancer/OverviewGuide/breast-cancer-overview-key-statistics</a:t>
            </a:r>
            <a:endParaRPr lang="en-US" sz="1100" dirty="0"/>
          </a:p>
        </p:txBody>
      </p:sp>
      <p:pic>
        <p:nvPicPr>
          <p:cNvPr id="16385" name="Picture 1"/>
          <p:cNvPicPr>
            <a:picLocks noChangeAspect="1" noChangeArrowheads="1"/>
          </p:cNvPicPr>
          <p:nvPr/>
        </p:nvPicPr>
        <p:blipFill>
          <a:blip r:embed="rId2" cstate="print"/>
          <a:srcRect b="4405"/>
          <a:stretch>
            <a:fillRect/>
          </a:stretch>
        </p:blipFill>
        <p:spPr bwMode="auto">
          <a:xfrm>
            <a:off x="287079" y="1905000"/>
            <a:ext cx="4132521" cy="3352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525963"/>
          </a:xfrm>
        </p:spPr>
        <p:txBody>
          <a:bodyPr>
            <a:normAutofit fontScale="92500" lnSpcReduction="20000"/>
          </a:bodyPr>
          <a:lstStyle/>
          <a:p>
            <a:r>
              <a:rPr lang="en-US" sz="2400" dirty="0" smtClean="0"/>
              <a:t>Exercise produces chemicals in your brain that improve your mood and make you feel happier. </a:t>
            </a:r>
          </a:p>
          <a:p>
            <a:r>
              <a:rPr lang="en-US" sz="2400" dirty="0" smtClean="0"/>
              <a:t>Exercise can help you feel less stressed, boost your self-esteem, and help you feel more relaxed. </a:t>
            </a:r>
          </a:p>
          <a:p>
            <a:r>
              <a:rPr lang="en-US" sz="2400" dirty="0" smtClean="0"/>
              <a:t>Feel tired? Being active will help you sleep better and feel more rested.</a:t>
            </a:r>
          </a:p>
          <a:p>
            <a:pPr lvl="2"/>
            <a:r>
              <a:rPr lang="en-US" sz="1800" dirty="0" smtClean="0"/>
              <a:t>Better sleep and exercise helps girls concentrate and do better in school!</a:t>
            </a:r>
          </a:p>
        </p:txBody>
      </p:sp>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Other benefits</a:t>
            </a:r>
            <a:endParaRPr lang="en-US" sz="5400" b="1" dirty="0">
              <a:solidFill>
                <a:schemeClr val="accent1">
                  <a:lumMod val="75000"/>
                </a:schemeClr>
              </a:solidFill>
              <a:latin typeface="Curlz MT" pitchFamily="82" charset="0"/>
            </a:endParaRPr>
          </a:p>
        </p:txBody>
      </p:sp>
      <p:pic>
        <p:nvPicPr>
          <p:cNvPr id="15361" name="Picture 1"/>
          <p:cNvPicPr>
            <a:picLocks noChangeAspect="1" noChangeArrowheads="1"/>
          </p:cNvPicPr>
          <p:nvPr/>
        </p:nvPicPr>
        <p:blipFill>
          <a:blip r:embed="rId2" cstate="print"/>
          <a:srcRect l="10390"/>
          <a:stretch>
            <a:fillRect/>
          </a:stretch>
        </p:blipFill>
        <p:spPr bwMode="auto">
          <a:xfrm>
            <a:off x="4572000" y="1600200"/>
            <a:ext cx="4248555" cy="3276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990600" y="1600200"/>
            <a:ext cx="2991436" cy="4495800"/>
          </a:xfrm>
          <a:prstGeom prst="rect">
            <a:avLst/>
          </a:prstGeom>
          <a:noFill/>
          <a:ln w="9525">
            <a:noFill/>
            <a:miter lim="800000"/>
            <a:headEnd/>
            <a:tailEnd/>
          </a:ln>
        </p:spPr>
      </p:pic>
      <p:pic>
        <p:nvPicPr>
          <p:cNvPr id="14338" name="Picture 2" descr="http://www.yourstrulydesigns.com/images/options/Stix/girls/small/g182-lg.jpg-sm.gif.gif"/>
          <p:cNvPicPr>
            <a:picLocks noChangeAspect="1" noChangeArrowheads="1"/>
          </p:cNvPicPr>
          <p:nvPr/>
        </p:nvPicPr>
        <p:blipFill>
          <a:blip r:embed="rId3" cstate="print"/>
          <a:srcRect/>
          <a:stretch>
            <a:fillRect/>
          </a:stretch>
        </p:blipFill>
        <p:spPr bwMode="auto">
          <a:xfrm rot="587544">
            <a:off x="4063958" y="4948411"/>
            <a:ext cx="1028700" cy="2178425"/>
          </a:xfrm>
          <a:prstGeom prst="rect">
            <a:avLst/>
          </a:prstGeom>
          <a:noFill/>
        </p:spPr>
      </p:pic>
      <p:sp>
        <p:nvSpPr>
          <p:cNvPr id="2" name="Content Placeholder 1"/>
          <p:cNvSpPr>
            <a:spLocks noGrp="1"/>
          </p:cNvSpPr>
          <p:nvPr>
            <p:ph idx="1"/>
          </p:nvPr>
        </p:nvSpPr>
        <p:spPr>
          <a:xfrm>
            <a:off x="4495800" y="1481328"/>
            <a:ext cx="4191000" cy="4525963"/>
          </a:xfrm>
        </p:spPr>
        <p:txBody>
          <a:bodyPr>
            <a:normAutofit fontScale="92500" lnSpcReduction="20000"/>
          </a:bodyPr>
          <a:lstStyle/>
          <a:p>
            <a:r>
              <a:rPr lang="en-US" dirty="0" smtClean="0"/>
              <a:t>Teenage girls should get 60 minutes of physical activity </a:t>
            </a:r>
            <a:r>
              <a:rPr lang="en-US" b="1" i="1" dirty="0" smtClean="0">
                <a:solidFill>
                  <a:schemeClr val="accent1">
                    <a:lumMod val="75000"/>
                  </a:schemeClr>
                </a:solidFill>
              </a:rPr>
              <a:t>each</a:t>
            </a:r>
            <a:r>
              <a:rPr lang="en-US" dirty="0" smtClean="0"/>
              <a:t> day.</a:t>
            </a:r>
          </a:p>
          <a:p>
            <a:r>
              <a:rPr lang="en-US" dirty="0" smtClean="0"/>
              <a:t>You can do this all at once, or you can break it up into smaller activities. </a:t>
            </a:r>
          </a:p>
          <a:p>
            <a:pPr lvl="2"/>
            <a:r>
              <a:rPr lang="en-US" dirty="0" smtClean="0"/>
              <a:t>Doing 20 minutes of activity 3 times each day will meet the 60 minute requirement. </a:t>
            </a:r>
          </a:p>
          <a:p>
            <a:pPr lvl="2"/>
            <a:r>
              <a:rPr lang="en-US" dirty="0" smtClean="0"/>
              <a:t>You can even do 10 minutes of activity 6 times each day</a:t>
            </a:r>
          </a:p>
        </p:txBody>
      </p:sp>
      <p:sp>
        <p:nvSpPr>
          <p:cNvPr id="3" name="Title 2"/>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How much is enough?</a:t>
            </a:r>
            <a:endParaRPr lang="en-US" sz="5400" dirty="0">
              <a:solidFill>
                <a:schemeClr val="accent1">
                  <a:lumMod val="75000"/>
                </a:schemeClr>
              </a:solidFill>
              <a:latin typeface="Curlz MT" pitchFamily="82" charset="0"/>
            </a:endParaRPr>
          </a:p>
        </p:txBody>
      </p:sp>
      <p:grpSp>
        <p:nvGrpSpPr>
          <p:cNvPr id="11" name="Group 10"/>
          <p:cNvGrpSpPr/>
          <p:nvPr/>
        </p:nvGrpSpPr>
        <p:grpSpPr>
          <a:xfrm>
            <a:off x="1905000" y="4724400"/>
            <a:ext cx="2362200" cy="800219"/>
            <a:chOff x="1905000" y="4724400"/>
            <a:chExt cx="2362200" cy="800219"/>
          </a:xfrm>
        </p:grpSpPr>
        <p:sp>
          <p:nvSpPr>
            <p:cNvPr id="5" name="Rounded Rectangular Callout 4"/>
            <p:cNvSpPr/>
            <p:nvPr/>
          </p:nvSpPr>
          <p:spPr>
            <a:xfrm>
              <a:off x="1905000" y="4724400"/>
              <a:ext cx="2362200" cy="609600"/>
            </a:xfrm>
            <a:prstGeom prst="wedgeRoundRectCallout">
              <a:avLst>
                <a:gd name="adj1" fmla="val 47545"/>
                <a:gd name="adj2" fmla="val 7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4724400"/>
              <a:ext cx="2209800" cy="800219"/>
            </a:xfrm>
            <a:prstGeom prst="rect">
              <a:avLst/>
            </a:prstGeom>
            <a:noFill/>
          </p:spPr>
          <p:txBody>
            <a:bodyPr wrap="square" rtlCol="0">
              <a:spAutoFit/>
            </a:bodyPr>
            <a:lstStyle/>
            <a:p>
              <a:r>
                <a:rPr lang="en-US" sz="1400" dirty="0" smtClean="0"/>
                <a:t>There is always time to get enough exercise!</a:t>
              </a:r>
            </a:p>
            <a:p>
              <a:endParaRPr lang="en-US"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481328"/>
            <a:ext cx="4191000" cy="4525963"/>
          </a:xfrm>
        </p:spPr>
        <p:txBody>
          <a:bodyPr>
            <a:normAutofit fontScale="85000" lnSpcReduction="20000"/>
          </a:bodyPr>
          <a:lstStyle/>
          <a:p>
            <a:r>
              <a:rPr lang="en-US" dirty="0" smtClean="0"/>
              <a:t>There are three levels of exercise:</a:t>
            </a:r>
          </a:p>
          <a:p>
            <a:pPr lvl="2"/>
            <a:r>
              <a:rPr lang="en-US" dirty="0" smtClean="0"/>
              <a:t>Light: Not sweating</a:t>
            </a:r>
          </a:p>
          <a:p>
            <a:pPr lvl="2"/>
            <a:r>
              <a:rPr lang="en-US" dirty="0" smtClean="0"/>
              <a:t>Moderate: Sweating but breathing is still normal</a:t>
            </a:r>
          </a:p>
          <a:p>
            <a:pPr lvl="2"/>
            <a:r>
              <a:rPr lang="en-US" dirty="0" smtClean="0"/>
              <a:t>Vigorous: Heavy sweating and breathing hard</a:t>
            </a:r>
          </a:p>
          <a:p>
            <a:r>
              <a:rPr lang="en-US" dirty="0" smtClean="0"/>
              <a:t>Everyone has a different pace, so make sure you exercise at the level that is comfortable for you.</a:t>
            </a:r>
          </a:p>
          <a:p>
            <a:r>
              <a:rPr lang="en-US" dirty="0" smtClean="0"/>
              <a:t>Make a goal to improve!</a:t>
            </a:r>
          </a:p>
          <a:p>
            <a:pPr lvl="2"/>
            <a:r>
              <a:rPr lang="en-US" dirty="0" smtClean="0"/>
              <a:t>Once your level becomes too easy, speed up your activity to the next level</a:t>
            </a:r>
          </a:p>
          <a:p>
            <a:pPr lvl="2"/>
            <a:endParaRPr lang="en-US" dirty="0"/>
          </a:p>
        </p:txBody>
      </p:sp>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Levels of Exercise</a:t>
            </a:r>
            <a:endParaRPr lang="en-US" sz="5400" b="1" dirty="0">
              <a:solidFill>
                <a:schemeClr val="accent1">
                  <a:lumMod val="75000"/>
                </a:schemeClr>
              </a:solidFill>
              <a:latin typeface="Curlz MT" pitchFamily="82" charset="0"/>
            </a:endParaRPr>
          </a:p>
        </p:txBody>
      </p:sp>
      <p:pic>
        <p:nvPicPr>
          <p:cNvPr id="13313" name="Picture 1"/>
          <p:cNvPicPr>
            <a:picLocks noChangeAspect="1" noChangeArrowheads="1"/>
          </p:cNvPicPr>
          <p:nvPr/>
        </p:nvPicPr>
        <p:blipFill>
          <a:blip r:embed="rId2" cstate="print"/>
          <a:srcRect/>
          <a:stretch>
            <a:fillRect/>
          </a:stretch>
        </p:blipFill>
        <p:spPr bwMode="auto">
          <a:xfrm>
            <a:off x="1371600" y="3505200"/>
            <a:ext cx="3187326" cy="2204117"/>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228600" y="1524000"/>
            <a:ext cx="2619375" cy="29432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038600" cy="4525963"/>
          </a:xfrm>
        </p:spPr>
        <p:txBody>
          <a:bodyPr>
            <a:normAutofit fontScale="85000" lnSpcReduction="10000"/>
          </a:bodyPr>
          <a:lstStyle/>
          <a:p>
            <a:r>
              <a:rPr lang="en-US" dirty="0" smtClean="0"/>
              <a:t>What types of activity would be a </a:t>
            </a:r>
            <a:r>
              <a:rPr lang="en-US" b="1" i="1" dirty="0" smtClean="0">
                <a:solidFill>
                  <a:schemeClr val="accent1">
                    <a:lumMod val="75000"/>
                  </a:schemeClr>
                </a:solidFill>
              </a:rPr>
              <a:t>light</a:t>
            </a:r>
            <a:r>
              <a:rPr lang="en-US" dirty="0" smtClean="0"/>
              <a:t> level?</a:t>
            </a:r>
          </a:p>
          <a:p>
            <a:pPr>
              <a:buNone/>
            </a:pPr>
            <a:r>
              <a:rPr lang="en-US" dirty="0" smtClean="0"/>
              <a:t>	</a:t>
            </a:r>
            <a:r>
              <a:rPr lang="en-US" b="1" dirty="0" smtClean="0">
                <a:solidFill>
                  <a:schemeClr val="accent1">
                    <a:lumMod val="75000"/>
                  </a:schemeClr>
                </a:solidFill>
              </a:rPr>
              <a:t>Slow walking, dancing</a:t>
            </a:r>
          </a:p>
          <a:p>
            <a:r>
              <a:rPr lang="en-US" dirty="0" smtClean="0"/>
              <a:t>What types of activity would be a </a:t>
            </a:r>
            <a:r>
              <a:rPr lang="en-US" b="1" i="1" dirty="0" smtClean="0">
                <a:solidFill>
                  <a:schemeClr val="accent1">
                    <a:lumMod val="75000"/>
                  </a:schemeClr>
                </a:solidFill>
              </a:rPr>
              <a:t>moderate</a:t>
            </a:r>
            <a:r>
              <a:rPr lang="en-US" dirty="0" smtClean="0"/>
              <a:t> level?</a:t>
            </a:r>
          </a:p>
          <a:p>
            <a:pPr>
              <a:buNone/>
            </a:pPr>
            <a:r>
              <a:rPr lang="en-US" dirty="0" smtClean="0"/>
              <a:t>	</a:t>
            </a:r>
            <a:r>
              <a:rPr lang="en-US" b="1" dirty="0" smtClean="0">
                <a:solidFill>
                  <a:schemeClr val="accent1">
                    <a:lumMod val="75000"/>
                  </a:schemeClr>
                </a:solidFill>
              </a:rPr>
              <a:t>Walking fast, skipping, jumping rope</a:t>
            </a:r>
          </a:p>
          <a:p>
            <a:r>
              <a:rPr lang="en-US" dirty="0" smtClean="0"/>
              <a:t>What types of activity would be a </a:t>
            </a:r>
            <a:r>
              <a:rPr lang="en-US" b="1" i="1" dirty="0" smtClean="0">
                <a:solidFill>
                  <a:schemeClr val="accent1">
                    <a:lumMod val="75000"/>
                  </a:schemeClr>
                </a:solidFill>
              </a:rPr>
              <a:t>vigorous</a:t>
            </a:r>
            <a:r>
              <a:rPr lang="en-US" dirty="0" smtClean="0"/>
              <a:t> level? </a:t>
            </a:r>
          </a:p>
          <a:p>
            <a:pPr>
              <a:buNone/>
            </a:pPr>
            <a:r>
              <a:rPr lang="en-US" dirty="0" smtClean="0"/>
              <a:t>	</a:t>
            </a:r>
            <a:r>
              <a:rPr lang="en-US" b="1" dirty="0" smtClean="0">
                <a:solidFill>
                  <a:schemeClr val="accent1">
                    <a:lumMod val="75000"/>
                  </a:schemeClr>
                </a:solidFill>
              </a:rPr>
              <a:t>Running, swimming laps, playing basketball</a:t>
            </a:r>
          </a:p>
          <a:p>
            <a:pPr lvl="2"/>
            <a:endParaRPr lang="en-US" dirty="0"/>
          </a:p>
        </p:txBody>
      </p:sp>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Curlz MT" pitchFamily="82" charset="0"/>
              </a:rPr>
              <a:t>Levels of Exercise</a:t>
            </a:r>
            <a:endParaRPr lang="en-US" sz="5400" b="1" dirty="0">
              <a:solidFill>
                <a:schemeClr val="accent1">
                  <a:lumMod val="75000"/>
                </a:schemeClr>
              </a:solidFill>
              <a:latin typeface="Curlz MT" pitchFamily="82" charset="0"/>
            </a:endParaRPr>
          </a:p>
        </p:txBody>
      </p:sp>
      <p:pic>
        <p:nvPicPr>
          <p:cNvPr id="12289" name="Picture 1"/>
          <p:cNvPicPr>
            <a:picLocks noChangeAspect="1" noChangeArrowheads="1"/>
          </p:cNvPicPr>
          <p:nvPr/>
        </p:nvPicPr>
        <p:blipFill>
          <a:blip r:embed="rId2" cstate="print"/>
          <a:srcRect/>
          <a:stretch>
            <a:fillRect/>
          </a:stretch>
        </p:blipFill>
        <p:spPr bwMode="auto">
          <a:xfrm>
            <a:off x="4543574" y="1981200"/>
            <a:ext cx="4276576" cy="311467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6">
      <a:dk1>
        <a:sysClr val="windowText" lastClr="000000"/>
      </a:dk1>
      <a:lt1>
        <a:sysClr val="window" lastClr="FFFFFF"/>
      </a:lt1>
      <a:dk2>
        <a:srgbClr val="666666"/>
      </a:dk2>
      <a:lt2>
        <a:srgbClr val="D2D2D2"/>
      </a:lt2>
      <a:accent1>
        <a:srgbClr val="63FF0D"/>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2025</TotalTime>
  <Words>1103</Words>
  <Application>Microsoft Office PowerPoint</Application>
  <PresentationFormat>On-screen Show (4:3)</PresentationFormat>
  <Paragraphs>102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Girl’s Health Focus: Get Active </vt:lpstr>
      <vt:lpstr>Why should I be active?</vt:lpstr>
      <vt:lpstr>Health Benefits</vt:lpstr>
      <vt:lpstr>Health Benefits</vt:lpstr>
      <vt:lpstr>Health Benefits</vt:lpstr>
      <vt:lpstr>Other benefits</vt:lpstr>
      <vt:lpstr>How much is enough?</vt:lpstr>
      <vt:lpstr>Levels of Exercise</vt:lpstr>
      <vt:lpstr>Levels of Exercise</vt:lpstr>
      <vt:lpstr>Types of exercise</vt:lpstr>
      <vt:lpstr>Aerobic Training</vt:lpstr>
      <vt:lpstr>Strength Training</vt:lpstr>
      <vt:lpstr>Felxibility Training</vt:lpstr>
      <vt:lpstr>What should you wear?</vt:lpstr>
      <vt:lpstr>No more excuses!!</vt:lpstr>
      <vt:lpstr>Slide 16</vt:lpstr>
      <vt:lpstr>Get Active!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Girl’s Health Focus:  Iron</dc:title>
  <dc:creator> </dc:creator>
  <cp:lastModifiedBy> </cp:lastModifiedBy>
  <cp:revision>30</cp:revision>
  <dcterms:created xsi:type="dcterms:W3CDTF">2011-08-24T18:06:29Z</dcterms:created>
  <dcterms:modified xsi:type="dcterms:W3CDTF">2011-09-01T22:48:27Z</dcterms:modified>
</cp:coreProperties>
</file>